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Nunito Sans Medium"/>
      <p:regular r:id="rId23"/>
      <p:bold r:id="rId24"/>
      <p:italic r:id="rId25"/>
      <p:boldItalic r:id="rId26"/>
    </p:embeddedFont>
    <p:embeddedFont>
      <p:font typeface="Poppins Medium"/>
      <p:regular r:id="rId27"/>
      <p:bold r:id="rId28"/>
      <p:italic r:id="rId29"/>
      <p:boldItalic r:id="rId30"/>
    </p:embeddedFont>
    <p:embeddedFont>
      <p:font typeface="Nunito Sans SemiBold"/>
      <p:regular r:id="rId31"/>
      <p:bold r:id="rId32"/>
      <p:italic r:id="rId33"/>
      <p:boldItalic r:id="rId34"/>
    </p:embeddedFont>
    <p:embeddedFont>
      <p:font typeface="Poppins SemiBold"/>
      <p:regular r:id="rId35"/>
      <p:bold r:id="rId36"/>
      <p:italic r:id="rId37"/>
      <p:boldItalic r:id="rId38"/>
    </p:embeddedFont>
    <p:embeddedFont>
      <p:font typeface="Nunito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bold.fntdata"/><Relationship Id="rId20" Type="http://schemas.openxmlformats.org/officeDocument/2006/relationships/font" Target="fonts/Poppins-bold.fntdata"/><Relationship Id="rId42" Type="http://schemas.openxmlformats.org/officeDocument/2006/relationships/font" Target="fonts/NunitoSans-boldItalic.fntdata"/><Relationship Id="rId41" Type="http://schemas.openxmlformats.org/officeDocument/2006/relationships/font" Target="fonts/NunitoSans-italic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NunitoSansMedium-bold.fntdata"/><Relationship Id="rId23" Type="http://schemas.openxmlformats.org/officeDocument/2006/relationships/font" Target="fonts/NunitoSa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Medium-boldItalic.fntdata"/><Relationship Id="rId25" Type="http://schemas.openxmlformats.org/officeDocument/2006/relationships/font" Target="fonts/NunitoSansMedium-italic.fntdata"/><Relationship Id="rId28" Type="http://schemas.openxmlformats.org/officeDocument/2006/relationships/font" Target="fonts/PoppinsMedium-bold.fntdata"/><Relationship Id="rId27" Type="http://schemas.openxmlformats.org/officeDocument/2006/relationships/font" Target="fonts/Poppi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SemiBold-regular.fntdata"/><Relationship Id="rId30" Type="http://schemas.openxmlformats.org/officeDocument/2006/relationships/font" Target="fonts/Poppins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NunitoSansSemiBold-italic.fntdata"/><Relationship Id="rId10" Type="http://schemas.openxmlformats.org/officeDocument/2006/relationships/slide" Target="slides/slide5.xml"/><Relationship Id="rId32" Type="http://schemas.openxmlformats.org/officeDocument/2006/relationships/font" Target="fonts/NunitoSansSemiBold-bold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NunitoSans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italic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.fntdata"/><Relationship Id="rId17" Type="http://schemas.openxmlformats.org/officeDocument/2006/relationships/slide" Target="slides/slide12.xml"/><Relationship Id="rId39" Type="http://schemas.openxmlformats.org/officeDocument/2006/relationships/font" Target="fonts/NunitoSans-regular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boldItalic.fntdata"/><Relationship Id="rId19" Type="http://schemas.openxmlformats.org/officeDocument/2006/relationships/font" Target="fonts/Poppi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b65a4ba88b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b65a4ba88b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665cc601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b665cc601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b665cc601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b665cc601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b665cc601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b665cc601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b665cc601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b665cc601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65a4ba88b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b65a4ba88b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665cc60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b665cc60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665cc601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b665cc601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b665cc60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b665cc60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b665cc601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b665cc601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65a4ba88b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b65a4ba88b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b665cc601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b665cc601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b665cc601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b665cc601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Month </a:t>
            </a:r>
            <a:r>
              <a:rPr lang="bg" sz="600"/>
              <a:t>🞹</a:t>
            </a:r>
            <a:r>
              <a:rPr lang="bg"/>
              <a:t> Year </a:t>
            </a:r>
            <a:r>
              <a:rPr lang="bg" sz="600"/>
              <a:t>🞹</a:t>
            </a:r>
            <a:r>
              <a:rPr lang="bg"/>
              <a:t> </a:t>
            </a: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Month </a:t>
            </a:r>
            <a:r>
              <a:rPr lang="bg" sz="600"/>
              <a:t>🞹</a:t>
            </a:r>
            <a:r>
              <a:rPr lang="bg"/>
              <a:t> Year </a:t>
            </a:r>
            <a:r>
              <a:rPr lang="bg" sz="600"/>
              <a:t>🞹</a:t>
            </a:r>
            <a:r>
              <a:rPr lang="bg"/>
              <a:t> </a:t>
            </a: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Month </a:t>
            </a:r>
            <a:r>
              <a:rPr lang="bg" sz="600"/>
              <a:t>🞹</a:t>
            </a:r>
            <a:r>
              <a:rPr lang="bg"/>
              <a:t> Year </a:t>
            </a:r>
            <a:r>
              <a:rPr lang="bg" sz="600"/>
              <a:t>🞹</a:t>
            </a:r>
            <a:r>
              <a:rPr lang="bg"/>
              <a:t> </a:t>
            </a: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1277100" y="1960328"/>
            <a:ext cx="66837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UniTrack</a:t>
            </a:r>
            <a:endParaRPr/>
          </a:p>
        </p:txBody>
      </p:sp>
      <p:sp>
        <p:nvSpPr>
          <p:cNvPr id="427" name="Google Shape;427;p45"/>
          <p:cNvSpPr txBox="1"/>
          <p:nvPr>
            <p:ph idx="1" type="subTitle"/>
          </p:nvPr>
        </p:nvSpPr>
        <p:spPr>
          <a:xfrm>
            <a:off x="2423700" y="1121975"/>
            <a:ext cx="4346700" cy="7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Проект по у</a:t>
            </a:r>
            <a:r>
              <a:rPr lang="bg"/>
              <a:t>правление на софтуерни проекти</a:t>
            </a:r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3669900" y="3583775"/>
            <a:ext cx="17103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Изготвено от: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3958200" y="4065500"/>
            <a:ext cx="1148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Александър Стоянов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0" name="Google Shape;430;p45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Google Shape;431;p45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2" name="Google Shape;432;p45"/>
          <p:cNvSpPr/>
          <p:nvPr/>
        </p:nvSpPr>
        <p:spPr>
          <a:xfrm>
            <a:off x="5106300" y="4065500"/>
            <a:ext cx="1148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Никола Иванов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3" name="Google Shape;433;p45"/>
          <p:cNvSpPr/>
          <p:nvPr/>
        </p:nvSpPr>
        <p:spPr>
          <a:xfrm>
            <a:off x="2810100" y="4065500"/>
            <a:ext cx="1148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Йордан Топов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228637" y="1398526"/>
            <a:ext cx="4242000" cy="27075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137000" lIns="137000" spcFirstLastPara="1" rIns="137000" wrap="square" tIns="13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7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0" name="Google Shape;600;p54"/>
          <p:cNvSpPr/>
          <p:nvPr/>
        </p:nvSpPr>
        <p:spPr>
          <a:xfrm>
            <a:off x="228600" y="953946"/>
            <a:ext cx="4242000" cy="82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37000" lIns="411050" spcFirstLastPara="1" rIns="411050" wrap="square" tIns="13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98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1" name="Google Shape;601;p54"/>
          <p:cNvSpPr/>
          <p:nvPr/>
        </p:nvSpPr>
        <p:spPr>
          <a:xfrm>
            <a:off x="4587991" y="1398526"/>
            <a:ext cx="4242000" cy="27075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137000" lIns="137000" spcFirstLastPara="1" rIns="137000" wrap="square" tIns="13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7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2" name="Google Shape;602;p54"/>
          <p:cNvSpPr/>
          <p:nvPr/>
        </p:nvSpPr>
        <p:spPr>
          <a:xfrm>
            <a:off x="4587954" y="953946"/>
            <a:ext cx="4242000" cy="82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37000" lIns="411050" spcFirstLastPara="1" rIns="411050" wrap="square" tIns="13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98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3" name="Google Shape;603;p54"/>
          <p:cNvSpPr txBox="1"/>
          <p:nvPr>
            <p:ph idx="1" type="subTitle"/>
          </p:nvPr>
        </p:nvSpPr>
        <p:spPr>
          <a:xfrm>
            <a:off x="228600" y="953946"/>
            <a:ext cx="4248000" cy="820200"/>
          </a:xfrm>
          <a:prstGeom prst="rect">
            <a:avLst/>
          </a:prstGeom>
        </p:spPr>
        <p:txBody>
          <a:bodyPr anchorCtr="0" anchor="ctr" bIns="137000" lIns="137000" spcFirstLastPara="1" rIns="137000" wrap="square" tIns="13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Extreme Programming</a:t>
            </a:r>
            <a:endParaRPr sz="1800"/>
          </a:p>
        </p:txBody>
      </p:sp>
      <p:sp>
        <p:nvSpPr>
          <p:cNvPr id="604" name="Google Shape;604;p54"/>
          <p:cNvSpPr txBox="1"/>
          <p:nvPr>
            <p:ph idx="2" type="subTitle"/>
          </p:nvPr>
        </p:nvSpPr>
        <p:spPr>
          <a:xfrm>
            <a:off x="4584900" y="953946"/>
            <a:ext cx="4248000" cy="820200"/>
          </a:xfrm>
          <a:prstGeom prst="rect">
            <a:avLst/>
          </a:prstGeom>
        </p:spPr>
        <p:txBody>
          <a:bodyPr anchorCtr="0" anchor="ctr" bIns="137000" lIns="137000" spcFirstLastPara="1" rIns="137000" wrap="square" tIns="13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Kanban</a:t>
            </a:r>
            <a:endParaRPr sz="1800"/>
          </a:p>
        </p:txBody>
      </p:sp>
      <p:sp>
        <p:nvSpPr>
          <p:cNvPr id="605" name="Google Shape;605;p54"/>
          <p:cNvSpPr txBox="1"/>
          <p:nvPr>
            <p:ph idx="4" type="body"/>
          </p:nvPr>
        </p:nvSpPr>
        <p:spPr>
          <a:xfrm>
            <a:off x="228600" y="1855575"/>
            <a:ext cx="4248000" cy="1935600"/>
          </a:xfrm>
          <a:prstGeom prst="rect">
            <a:avLst/>
          </a:prstGeom>
        </p:spPr>
        <p:txBody>
          <a:bodyPr anchorCtr="0" anchor="ctr" bIns="137000" lIns="137000" spcFirstLastPara="1" rIns="137000" wrap="square" tIns="137000">
            <a:noAutofit/>
          </a:bodyPr>
          <a:lstStyle/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Малки итерации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Непрекъснато тестване и рефакториране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Фокус върху потребителски изисквания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Ранно откриване на грешки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Възможност за корекция на функционалности в по-късен етап</a:t>
            </a:r>
            <a:endParaRPr sz="1400"/>
          </a:p>
        </p:txBody>
      </p:sp>
      <p:sp>
        <p:nvSpPr>
          <p:cNvPr id="606" name="Google Shape;606;p54"/>
          <p:cNvSpPr txBox="1"/>
          <p:nvPr>
            <p:ph idx="5" type="body"/>
          </p:nvPr>
        </p:nvSpPr>
        <p:spPr>
          <a:xfrm>
            <a:off x="4584900" y="1895400"/>
            <a:ext cx="4248000" cy="1895700"/>
          </a:xfrm>
          <a:prstGeom prst="rect">
            <a:avLst/>
          </a:prstGeom>
        </p:spPr>
        <p:txBody>
          <a:bodyPr anchorCtr="0" anchor="ctr" bIns="137000" lIns="137000" spcFirstLastPara="1" rIns="137000" wrap="square" tIns="137000">
            <a:noAutofit/>
          </a:bodyPr>
          <a:lstStyle/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Ограничаване</a:t>
            </a:r>
            <a:r>
              <a:rPr lang="bg" sz="1400">
                <a:latin typeface="Arial"/>
                <a:ea typeface="Arial"/>
                <a:cs typeface="Arial"/>
                <a:sym typeface="Arial"/>
              </a:rPr>
              <a:t> на работата в процес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Висока прозрачност на напредъка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Ефективно управление на задачите</a:t>
            </a:r>
            <a:endParaRPr sz="1400"/>
          </a:p>
        </p:txBody>
      </p:sp>
      <p:sp>
        <p:nvSpPr>
          <p:cNvPr id="607" name="Google Shape;607;p54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Използвани методологии</a:t>
            </a:r>
            <a:endParaRPr/>
          </a:p>
        </p:txBody>
      </p:sp>
      <p:grpSp>
        <p:nvGrpSpPr>
          <p:cNvPr id="608" name="Google Shape;608;p54"/>
          <p:cNvGrpSpPr/>
          <p:nvPr/>
        </p:nvGrpSpPr>
        <p:grpSpPr>
          <a:xfrm rot="-8511610">
            <a:off x="265250" y="4207126"/>
            <a:ext cx="791160" cy="860962"/>
            <a:chOff x="6219513" y="1474206"/>
            <a:chExt cx="890968" cy="969576"/>
          </a:xfrm>
        </p:grpSpPr>
        <p:sp>
          <p:nvSpPr>
            <p:cNvPr id="609" name="Google Shape;609;p54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0" name="Google Shape;610;p54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1" name="Google Shape;611;p54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12" name="Google Shape;612;p54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  <p:grpSp>
        <p:nvGrpSpPr>
          <p:cNvPr id="613" name="Google Shape;613;p54"/>
          <p:cNvGrpSpPr/>
          <p:nvPr/>
        </p:nvGrpSpPr>
        <p:grpSpPr>
          <a:xfrm rot="6288279">
            <a:off x="8056767" y="4116694"/>
            <a:ext cx="791160" cy="860962"/>
            <a:chOff x="6219513" y="1474206"/>
            <a:chExt cx="890968" cy="969576"/>
          </a:xfrm>
        </p:grpSpPr>
        <p:sp>
          <p:nvSpPr>
            <p:cNvPr id="614" name="Google Shape;614;p54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5" name="Google Shape;615;p54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6" name="Google Shape;616;p54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/>
          <p:nvPr>
            <p:ph type="title"/>
          </p:nvPr>
        </p:nvSpPr>
        <p:spPr>
          <a:xfrm>
            <a:off x="209700" y="228600"/>
            <a:ext cx="5707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400"/>
              <a:t>Регистър на риск!</a:t>
            </a:r>
            <a:endParaRPr sz="2400"/>
          </a:p>
        </p:txBody>
      </p:sp>
      <p:cxnSp>
        <p:nvCxnSpPr>
          <p:cNvPr id="622" name="Google Shape;622;p55"/>
          <p:cNvCxnSpPr/>
          <p:nvPr/>
        </p:nvCxnSpPr>
        <p:spPr>
          <a:xfrm>
            <a:off x="322975" y="1555022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55"/>
          <p:cNvSpPr txBox="1"/>
          <p:nvPr/>
        </p:nvSpPr>
        <p:spPr>
          <a:xfrm>
            <a:off x="228600" y="1154848"/>
            <a:ext cx="17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Имена риск</a:t>
            </a:r>
            <a:endParaRPr b="1"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4" name="Google Shape;624;p55"/>
          <p:cNvSpPr txBox="1"/>
          <p:nvPr/>
        </p:nvSpPr>
        <p:spPr>
          <a:xfrm>
            <a:off x="1425075" y="1154825"/>
            <a:ext cx="206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Описание на риска</a:t>
            </a:r>
            <a:endParaRPr b="1"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25" name="Google Shape;625;p55"/>
          <p:cNvCxnSpPr/>
          <p:nvPr/>
        </p:nvCxnSpPr>
        <p:spPr>
          <a:xfrm>
            <a:off x="322975" y="2089291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55"/>
          <p:cNvSpPr txBox="1"/>
          <p:nvPr/>
        </p:nvSpPr>
        <p:spPr>
          <a:xfrm>
            <a:off x="322975" y="1644125"/>
            <a:ext cx="1102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Неясни или променящи се изисквания</a:t>
            </a:r>
            <a:endParaRPr b="1" sz="10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27" name="Google Shape;627;p55"/>
          <p:cNvSpPr/>
          <p:nvPr/>
        </p:nvSpPr>
        <p:spPr>
          <a:xfrm>
            <a:off x="1425075" y="1613675"/>
            <a:ext cx="1786200" cy="41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Изискванията от страна на клиента могат да се променят или да не са напълно ясно дефинирани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8" name="Google Shape;628;p55"/>
          <p:cNvSpPr/>
          <p:nvPr/>
        </p:nvSpPr>
        <p:spPr>
          <a:xfrm>
            <a:off x="3352400" y="1600762"/>
            <a:ext cx="1786200" cy="4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Итеративна разработка, честа обратна връзка, приоритизиране на задачите чрез Kanban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9" name="Google Shape;629;p55"/>
          <p:cNvSpPr/>
          <p:nvPr/>
        </p:nvSpPr>
        <p:spPr>
          <a:xfrm>
            <a:off x="5560425" y="1674562"/>
            <a:ext cx="1517100" cy="29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Средна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7301275" y="1639299"/>
            <a:ext cx="1517100" cy="311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Високо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31" name="Google Shape;631;p55"/>
          <p:cNvCxnSpPr/>
          <p:nvPr/>
        </p:nvCxnSpPr>
        <p:spPr>
          <a:xfrm>
            <a:off x="322975" y="2623559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55"/>
          <p:cNvSpPr txBox="1"/>
          <p:nvPr/>
        </p:nvSpPr>
        <p:spPr>
          <a:xfrm>
            <a:off x="322975" y="2178375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Ограничено време за разработка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55"/>
          <p:cNvSpPr/>
          <p:nvPr/>
        </p:nvSpPr>
        <p:spPr>
          <a:xfrm>
            <a:off x="1418875" y="2128875"/>
            <a:ext cx="1786200" cy="4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Проектът се изпълнява в рамките на учебен семестър с фиксирани срокове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4" name="Google Shape;634;p55"/>
          <p:cNvSpPr/>
          <p:nvPr/>
        </p:nvSpPr>
        <p:spPr>
          <a:xfrm>
            <a:off x="3352400" y="2141175"/>
            <a:ext cx="1740900" cy="4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Проектът се изпълнява в рамките на учебен семестър с фиксирани срокове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5" name="Google Shape;635;p55"/>
          <p:cNvSpPr/>
          <p:nvPr/>
        </p:nvSpPr>
        <p:spPr>
          <a:xfrm>
            <a:off x="5560425" y="222787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Ниска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6" name="Google Shape;636;p55"/>
          <p:cNvSpPr/>
          <p:nvPr/>
        </p:nvSpPr>
        <p:spPr>
          <a:xfrm>
            <a:off x="7301275" y="2200712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Високо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37" name="Google Shape;637;p55"/>
          <p:cNvCxnSpPr/>
          <p:nvPr/>
        </p:nvCxnSpPr>
        <p:spPr>
          <a:xfrm>
            <a:off x="322975" y="3157828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55"/>
          <p:cNvSpPr txBox="1"/>
          <p:nvPr/>
        </p:nvSpPr>
        <p:spPr>
          <a:xfrm>
            <a:off x="322975" y="2712631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Технически затруднения</a:t>
            </a:r>
            <a:endParaRPr b="1" sz="10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39" name="Google Shape;639;p55"/>
          <p:cNvSpPr/>
          <p:nvPr/>
        </p:nvSpPr>
        <p:spPr>
          <a:xfrm>
            <a:off x="1418875" y="2663125"/>
            <a:ext cx="1786200" cy="4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Възможни проблеми при реализацията на определени функционалности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0" name="Google Shape;640;p55"/>
          <p:cNvSpPr/>
          <p:nvPr/>
        </p:nvSpPr>
        <p:spPr>
          <a:xfrm>
            <a:off x="3390000" y="2663149"/>
            <a:ext cx="1740900" cy="4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Възможни проблеми при реализацията на определени функционалности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1" name="Google Shape;641;p55"/>
          <p:cNvSpPr/>
          <p:nvPr/>
        </p:nvSpPr>
        <p:spPr>
          <a:xfrm>
            <a:off x="5560425" y="276214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Средна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2" name="Google Shape;642;p55"/>
          <p:cNvSpPr/>
          <p:nvPr/>
        </p:nvSpPr>
        <p:spPr>
          <a:xfrm>
            <a:off x="7301275" y="2762131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Средно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43" name="Google Shape;643;p55"/>
          <p:cNvCxnSpPr/>
          <p:nvPr/>
        </p:nvCxnSpPr>
        <p:spPr>
          <a:xfrm>
            <a:off x="322975" y="3692097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55"/>
          <p:cNvSpPr txBox="1"/>
          <p:nvPr/>
        </p:nvSpPr>
        <p:spPr>
          <a:xfrm>
            <a:off x="322975" y="3246925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Липса на опит с технологии</a:t>
            </a:r>
            <a:endParaRPr b="1" sz="10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45" name="Google Shape;645;p55"/>
          <p:cNvSpPr/>
          <p:nvPr/>
        </p:nvSpPr>
        <p:spPr>
          <a:xfrm>
            <a:off x="1418875" y="3197425"/>
            <a:ext cx="1786200" cy="4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Част от използваните технологии може да са нови за екипа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6" name="Google Shape;646;p55"/>
          <p:cNvSpPr/>
          <p:nvPr/>
        </p:nvSpPr>
        <p:spPr>
          <a:xfrm>
            <a:off x="3390000" y="3184200"/>
            <a:ext cx="1740900" cy="4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Част от използваните технологии може да са нови за екипа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7" name="Google Shape;647;p55"/>
          <p:cNvSpPr/>
          <p:nvPr/>
        </p:nvSpPr>
        <p:spPr>
          <a:xfrm>
            <a:off x="5560425" y="329642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Средна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8" name="Google Shape;648;p55"/>
          <p:cNvSpPr/>
          <p:nvPr/>
        </p:nvSpPr>
        <p:spPr>
          <a:xfrm>
            <a:off x="7301275" y="329642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Средно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49" name="Google Shape;649;p55"/>
          <p:cNvCxnSpPr/>
          <p:nvPr/>
        </p:nvCxnSpPr>
        <p:spPr>
          <a:xfrm>
            <a:off x="322975" y="4226366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55"/>
          <p:cNvSpPr txBox="1"/>
          <p:nvPr/>
        </p:nvSpPr>
        <p:spPr>
          <a:xfrm>
            <a:off x="322975" y="3781194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Проблеми в екипната комуникация</a:t>
            </a:r>
            <a:endParaRPr b="1" sz="10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51" name="Google Shape;651;p55"/>
          <p:cNvSpPr/>
          <p:nvPr/>
        </p:nvSpPr>
        <p:spPr>
          <a:xfrm>
            <a:off x="1418875" y="3718500"/>
            <a:ext cx="1786200" cy="4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Не ефективна координация между членовете на екипа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2" name="Google Shape;652;p55"/>
          <p:cNvSpPr/>
          <p:nvPr/>
        </p:nvSpPr>
        <p:spPr>
          <a:xfrm>
            <a:off x="3352400" y="3769775"/>
            <a:ext cx="1786200" cy="41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Не ефективна координация между членовете на екипа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3" name="Google Shape;653;p55"/>
          <p:cNvSpPr/>
          <p:nvPr/>
        </p:nvSpPr>
        <p:spPr>
          <a:xfrm>
            <a:off x="5560425" y="383069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Висока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4" name="Google Shape;654;p55"/>
          <p:cNvSpPr/>
          <p:nvPr/>
        </p:nvSpPr>
        <p:spPr>
          <a:xfrm>
            <a:off x="7301275" y="383069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Средно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5" name="Google Shape;655;p55"/>
          <p:cNvSpPr txBox="1"/>
          <p:nvPr/>
        </p:nvSpPr>
        <p:spPr>
          <a:xfrm>
            <a:off x="283875" y="4335275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Претоварване на член от екипа</a:t>
            </a:r>
            <a:endParaRPr b="1" sz="10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56" name="Google Shape;656;p55"/>
          <p:cNvSpPr/>
          <p:nvPr/>
        </p:nvSpPr>
        <p:spPr>
          <a:xfrm>
            <a:off x="1441525" y="4291450"/>
            <a:ext cx="1740900" cy="41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Неравномерно разпределение на задачите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7" name="Google Shape;657;p55"/>
          <p:cNvSpPr/>
          <p:nvPr/>
        </p:nvSpPr>
        <p:spPr>
          <a:xfrm>
            <a:off x="3352400" y="4310650"/>
            <a:ext cx="1786200" cy="41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Неравномерно разпределение на задачите</a:t>
            </a:r>
            <a:endParaRPr b="1"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8" name="Google Shape;658;p55"/>
          <p:cNvSpPr/>
          <p:nvPr/>
        </p:nvSpPr>
        <p:spPr>
          <a:xfrm>
            <a:off x="5560425" y="4348600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Средна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9" name="Google Shape;659;p55"/>
          <p:cNvSpPr/>
          <p:nvPr/>
        </p:nvSpPr>
        <p:spPr>
          <a:xfrm>
            <a:off x="7301275" y="4364950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Средно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0" name="Google Shape;660;p55"/>
          <p:cNvSpPr/>
          <p:nvPr/>
        </p:nvSpPr>
        <p:spPr>
          <a:xfrm>
            <a:off x="2329789" y="745455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1" name="Google Shape;661;p55"/>
          <p:cNvSpPr/>
          <p:nvPr/>
        </p:nvSpPr>
        <p:spPr>
          <a:xfrm>
            <a:off x="2329789" y="782705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2" name="Google Shape;662;p55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  <p:sp>
        <p:nvSpPr>
          <p:cNvPr id="663" name="Google Shape;663;p55"/>
          <p:cNvSpPr txBox="1"/>
          <p:nvPr/>
        </p:nvSpPr>
        <p:spPr>
          <a:xfrm>
            <a:off x="3284375" y="1062450"/>
            <a:ext cx="230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Стратегии за смекчаване/управление</a:t>
            </a:r>
            <a:endParaRPr b="1"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4" name="Google Shape;664;p55"/>
          <p:cNvSpPr txBox="1"/>
          <p:nvPr/>
        </p:nvSpPr>
        <p:spPr>
          <a:xfrm>
            <a:off x="5448525" y="1183036"/>
            <a:ext cx="17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Вероятност</a:t>
            </a:r>
            <a:endParaRPr b="1"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5" name="Google Shape;665;p55"/>
          <p:cNvSpPr txBox="1"/>
          <p:nvPr/>
        </p:nvSpPr>
        <p:spPr>
          <a:xfrm>
            <a:off x="7077475" y="1131411"/>
            <a:ext cx="17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Вероятност</a:t>
            </a:r>
            <a:endParaRPr b="1"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"/>
          <p:cNvSpPr/>
          <p:nvPr/>
        </p:nvSpPr>
        <p:spPr>
          <a:xfrm>
            <a:off x="3577325" y="253293"/>
            <a:ext cx="404100" cy="376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71" name="Google Shape;671;p56"/>
          <p:cNvSpPr/>
          <p:nvPr/>
        </p:nvSpPr>
        <p:spPr>
          <a:xfrm>
            <a:off x="3577325" y="904308"/>
            <a:ext cx="404100" cy="376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72" name="Google Shape;672;p56"/>
          <p:cNvSpPr/>
          <p:nvPr/>
        </p:nvSpPr>
        <p:spPr>
          <a:xfrm>
            <a:off x="3577325" y="1555323"/>
            <a:ext cx="404100" cy="376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73" name="Google Shape;673;p56"/>
          <p:cNvSpPr/>
          <p:nvPr/>
        </p:nvSpPr>
        <p:spPr>
          <a:xfrm>
            <a:off x="3577325" y="2206337"/>
            <a:ext cx="404100" cy="376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74" name="Google Shape;674;p56"/>
          <p:cNvSpPr/>
          <p:nvPr/>
        </p:nvSpPr>
        <p:spPr>
          <a:xfrm>
            <a:off x="3577325" y="2857352"/>
            <a:ext cx="404100" cy="376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75" name="Google Shape;675;p56"/>
          <p:cNvSpPr/>
          <p:nvPr/>
        </p:nvSpPr>
        <p:spPr>
          <a:xfrm>
            <a:off x="3577325" y="3508367"/>
            <a:ext cx="404100" cy="376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676" name="Google Shape;676;p56"/>
          <p:cNvCxnSpPr/>
          <p:nvPr/>
        </p:nvCxnSpPr>
        <p:spPr>
          <a:xfrm>
            <a:off x="4087725" y="767036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6"/>
          <p:cNvCxnSpPr/>
          <p:nvPr/>
        </p:nvCxnSpPr>
        <p:spPr>
          <a:xfrm>
            <a:off x="4087725" y="1418050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6"/>
          <p:cNvCxnSpPr/>
          <p:nvPr/>
        </p:nvCxnSpPr>
        <p:spPr>
          <a:xfrm>
            <a:off x="4087725" y="206906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56"/>
          <p:cNvCxnSpPr/>
          <p:nvPr/>
        </p:nvCxnSpPr>
        <p:spPr>
          <a:xfrm>
            <a:off x="4087725" y="2720080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56"/>
          <p:cNvCxnSpPr/>
          <p:nvPr/>
        </p:nvCxnSpPr>
        <p:spPr>
          <a:xfrm>
            <a:off x="4087725" y="3371094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56"/>
          <p:cNvSpPr txBox="1"/>
          <p:nvPr>
            <p:ph idx="1" type="subTitle"/>
          </p:nvPr>
        </p:nvSpPr>
        <p:spPr>
          <a:xfrm>
            <a:off x="3584425" y="253293"/>
            <a:ext cx="4041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01</a:t>
            </a:r>
            <a:endParaRPr/>
          </a:p>
        </p:txBody>
      </p:sp>
      <p:sp>
        <p:nvSpPr>
          <p:cNvPr id="682" name="Google Shape;682;p56"/>
          <p:cNvSpPr txBox="1"/>
          <p:nvPr>
            <p:ph idx="5" type="subTitle"/>
          </p:nvPr>
        </p:nvSpPr>
        <p:spPr>
          <a:xfrm>
            <a:off x="3584425" y="904308"/>
            <a:ext cx="4041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02</a:t>
            </a:r>
            <a:endParaRPr/>
          </a:p>
        </p:txBody>
      </p:sp>
      <p:sp>
        <p:nvSpPr>
          <p:cNvPr id="683" name="Google Shape;683;p56"/>
          <p:cNvSpPr txBox="1"/>
          <p:nvPr>
            <p:ph idx="2" type="subTitle"/>
          </p:nvPr>
        </p:nvSpPr>
        <p:spPr>
          <a:xfrm>
            <a:off x="3584425" y="1555323"/>
            <a:ext cx="4041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03</a:t>
            </a:r>
            <a:endParaRPr/>
          </a:p>
        </p:txBody>
      </p:sp>
      <p:sp>
        <p:nvSpPr>
          <p:cNvPr id="684" name="Google Shape;684;p56"/>
          <p:cNvSpPr txBox="1"/>
          <p:nvPr>
            <p:ph idx="6" type="subTitle"/>
          </p:nvPr>
        </p:nvSpPr>
        <p:spPr>
          <a:xfrm>
            <a:off x="3584425" y="2206337"/>
            <a:ext cx="4041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04</a:t>
            </a:r>
            <a:endParaRPr/>
          </a:p>
        </p:txBody>
      </p:sp>
      <p:sp>
        <p:nvSpPr>
          <p:cNvPr id="685" name="Google Shape;685;p56"/>
          <p:cNvSpPr txBox="1"/>
          <p:nvPr>
            <p:ph idx="3" type="subTitle"/>
          </p:nvPr>
        </p:nvSpPr>
        <p:spPr>
          <a:xfrm>
            <a:off x="3584425" y="2845005"/>
            <a:ext cx="4041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05</a:t>
            </a:r>
            <a:endParaRPr/>
          </a:p>
        </p:txBody>
      </p:sp>
      <p:sp>
        <p:nvSpPr>
          <p:cNvPr id="686" name="Google Shape;686;p56"/>
          <p:cNvSpPr txBox="1"/>
          <p:nvPr>
            <p:ph idx="4" type="subTitle"/>
          </p:nvPr>
        </p:nvSpPr>
        <p:spPr>
          <a:xfrm>
            <a:off x="3584425" y="3508367"/>
            <a:ext cx="4041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06</a:t>
            </a:r>
            <a:endParaRPr/>
          </a:p>
        </p:txBody>
      </p:sp>
      <p:sp>
        <p:nvSpPr>
          <p:cNvPr id="687" name="Google Shape;687;p56"/>
          <p:cNvSpPr txBox="1"/>
          <p:nvPr>
            <p:ph idx="7" type="subTitle"/>
          </p:nvPr>
        </p:nvSpPr>
        <p:spPr>
          <a:xfrm>
            <a:off x="3986175" y="228600"/>
            <a:ext cx="38589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Иницииране на проекта</a:t>
            </a:r>
            <a:endParaRPr/>
          </a:p>
        </p:txBody>
      </p:sp>
      <p:sp>
        <p:nvSpPr>
          <p:cNvPr id="688" name="Google Shape;688;p56"/>
          <p:cNvSpPr txBox="1"/>
          <p:nvPr>
            <p:ph idx="8" type="subTitle"/>
          </p:nvPr>
        </p:nvSpPr>
        <p:spPr>
          <a:xfrm>
            <a:off x="3986175" y="879615"/>
            <a:ext cx="38589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Анализ на изискванията</a:t>
            </a:r>
            <a:endParaRPr/>
          </a:p>
        </p:txBody>
      </p:sp>
      <p:sp>
        <p:nvSpPr>
          <p:cNvPr id="689" name="Google Shape;689;p56"/>
          <p:cNvSpPr txBox="1"/>
          <p:nvPr>
            <p:ph idx="9" type="subTitle"/>
          </p:nvPr>
        </p:nvSpPr>
        <p:spPr>
          <a:xfrm>
            <a:off x="3986175" y="1530629"/>
            <a:ext cx="38589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Проектиране на системата</a:t>
            </a:r>
            <a:endParaRPr/>
          </a:p>
        </p:txBody>
      </p:sp>
      <p:sp>
        <p:nvSpPr>
          <p:cNvPr id="690" name="Google Shape;690;p56"/>
          <p:cNvSpPr txBox="1"/>
          <p:nvPr>
            <p:ph idx="13" type="subTitle"/>
          </p:nvPr>
        </p:nvSpPr>
        <p:spPr>
          <a:xfrm>
            <a:off x="3986175" y="2181644"/>
            <a:ext cx="38589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Разработка</a:t>
            </a:r>
            <a:endParaRPr/>
          </a:p>
        </p:txBody>
      </p:sp>
      <p:sp>
        <p:nvSpPr>
          <p:cNvPr id="691" name="Google Shape;691;p56"/>
          <p:cNvSpPr txBox="1"/>
          <p:nvPr>
            <p:ph idx="14" type="subTitle"/>
          </p:nvPr>
        </p:nvSpPr>
        <p:spPr>
          <a:xfrm>
            <a:off x="3986175" y="2832659"/>
            <a:ext cx="38589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Тестване</a:t>
            </a:r>
            <a:endParaRPr/>
          </a:p>
        </p:txBody>
      </p:sp>
      <p:sp>
        <p:nvSpPr>
          <p:cNvPr id="692" name="Google Shape;692;p56"/>
          <p:cNvSpPr txBox="1"/>
          <p:nvPr>
            <p:ph idx="15" type="subTitle"/>
          </p:nvPr>
        </p:nvSpPr>
        <p:spPr>
          <a:xfrm>
            <a:off x="3986175" y="3483673"/>
            <a:ext cx="38589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Документация</a:t>
            </a:r>
            <a:endParaRPr/>
          </a:p>
        </p:txBody>
      </p:sp>
      <p:sp>
        <p:nvSpPr>
          <p:cNvPr id="693" name="Google Shape;693;p56"/>
          <p:cNvSpPr txBox="1"/>
          <p:nvPr>
            <p:ph type="title"/>
          </p:nvPr>
        </p:nvSpPr>
        <p:spPr>
          <a:xfrm>
            <a:off x="228600" y="256925"/>
            <a:ext cx="29262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/>
              <a:t>Структура на разбивка на работата </a:t>
            </a:r>
            <a:endParaRPr sz="3000"/>
          </a:p>
        </p:txBody>
      </p:sp>
      <p:sp>
        <p:nvSpPr>
          <p:cNvPr id="694" name="Google Shape;694;p56"/>
          <p:cNvSpPr/>
          <p:nvPr/>
        </p:nvSpPr>
        <p:spPr>
          <a:xfrm rot="188826">
            <a:off x="228749" y="1752046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5" name="Google Shape;695;p56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  <p:sp>
        <p:nvSpPr>
          <p:cNvPr id="696" name="Google Shape;696;p56"/>
          <p:cNvSpPr/>
          <p:nvPr/>
        </p:nvSpPr>
        <p:spPr>
          <a:xfrm>
            <a:off x="3577325" y="4046803"/>
            <a:ext cx="404100" cy="376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97" name="Google Shape;697;p56"/>
          <p:cNvSpPr txBox="1"/>
          <p:nvPr>
            <p:ph idx="4" type="subTitle"/>
          </p:nvPr>
        </p:nvSpPr>
        <p:spPr>
          <a:xfrm>
            <a:off x="3584425" y="4046803"/>
            <a:ext cx="4041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07</a:t>
            </a:r>
            <a:endParaRPr/>
          </a:p>
        </p:txBody>
      </p:sp>
      <p:sp>
        <p:nvSpPr>
          <p:cNvPr id="698" name="Google Shape;698;p56"/>
          <p:cNvSpPr txBox="1"/>
          <p:nvPr>
            <p:ph idx="15" type="subTitle"/>
          </p:nvPr>
        </p:nvSpPr>
        <p:spPr>
          <a:xfrm>
            <a:off x="3986175" y="4022109"/>
            <a:ext cx="38589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Подготовка за представяне</a:t>
            </a:r>
            <a:endParaRPr/>
          </a:p>
        </p:txBody>
      </p:sp>
      <p:sp>
        <p:nvSpPr>
          <p:cNvPr id="699" name="Google Shape;699;p56"/>
          <p:cNvSpPr/>
          <p:nvPr/>
        </p:nvSpPr>
        <p:spPr>
          <a:xfrm>
            <a:off x="3584425" y="4599656"/>
            <a:ext cx="404100" cy="418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700" name="Google Shape;700;p56"/>
          <p:cNvSpPr txBox="1"/>
          <p:nvPr>
            <p:ph idx="4" type="subTitle"/>
          </p:nvPr>
        </p:nvSpPr>
        <p:spPr>
          <a:xfrm>
            <a:off x="3591525" y="4599656"/>
            <a:ext cx="404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08</a:t>
            </a:r>
            <a:endParaRPr/>
          </a:p>
        </p:txBody>
      </p:sp>
      <p:sp>
        <p:nvSpPr>
          <p:cNvPr id="701" name="Google Shape;701;p56"/>
          <p:cNvSpPr txBox="1"/>
          <p:nvPr>
            <p:ph idx="15" type="subTitle"/>
          </p:nvPr>
        </p:nvSpPr>
        <p:spPr>
          <a:xfrm>
            <a:off x="3993275" y="4572208"/>
            <a:ext cx="3858900" cy="4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Завършване на проекта</a:t>
            </a:r>
            <a:endParaRPr/>
          </a:p>
        </p:txBody>
      </p:sp>
      <p:cxnSp>
        <p:nvCxnSpPr>
          <p:cNvPr id="702" name="Google Shape;702;p56"/>
          <p:cNvCxnSpPr/>
          <p:nvPr/>
        </p:nvCxnSpPr>
        <p:spPr>
          <a:xfrm>
            <a:off x="4087725" y="4022092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56"/>
          <p:cNvCxnSpPr/>
          <p:nvPr/>
        </p:nvCxnSpPr>
        <p:spPr>
          <a:xfrm>
            <a:off x="4087725" y="4510150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Благодарим Ви!</a:t>
            </a:r>
            <a:endParaRPr/>
          </a:p>
        </p:txBody>
      </p:sp>
      <p:sp>
        <p:nvSpPr>
          <p:cNvPr id="709" name="Google Shape;709;p5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2300">
                <a:latin typeface="Nunito Sans"/>
                <a:ea typeface="Nunito Sans"/>
                <a:cs typeface="Nunito Sans"/>
                <a:sym typeface="Nunito Sans"/>
              </a:rPr>
              <a:t>UniTrack е уеб-базирана софтуерна система, която има за цел да централизира учебните процеси в една платформа. </a:t>
            </a:r>
            <a:r>
              <a:rPr lang="bg" sz="2300"/>
              <a:t>  </a:t>
            </a:r>
            <a:endParaRPr sz="2300"/>
          </a:p>
        </p:txBody>
      </p:sp>
      <p:sp>
        <p:nvSpPr>
          <p:cNvPr id="439" name="Google Shape;439;p46"/>
          <p:cNvSpPr/>
          <p:nvPr/>
        </p:nvSpPr>
        <p:spPr>
          <a:xfrm>
            <a:off x="2757100" y="1061100"/>
            <a:ext cx="3427800" cy="740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Какво представлява UniTrack?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0" name="Google Shape;440;p46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47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446" name="Google Shape;446;p47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49" name="Google Shape;449;p47"/>
          <p:cNvSpPr txBox="1"/>
          <p:nvPr>
            <p:ph idx="1" type="body"/>
          </p:nvPr>
        </p:nvSpPr>
        <p:spPr>
          <a:xfrm>
            <a:off x="4618950" y="1336575"/>
            <a:ext cx="42966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bg"/>
              <a:t>В съвременните висши училища управлението на учебния процес е свързано с множество дигитални инструменти – системи за електронно обучение (LMS), електронна поща, отделни платформи за задания, графици и комуникация. Това води до фрагментация на информацията и затруднява както студентите, така и преподавателите при организиране и проследяване на учебните дейности.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 txBox="1"/>
          <p:nvPr>
            <p:ph type="title"/>
          </p:nvPr>
        </p:nvSpPr>
        <p:spPr>
          <a:xfrm>
            <a:off x="774075" y="1895400"/>
            <a:ext cx="24453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800"/>
              <a:t>Сблъсък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800"/>
              <a:t> с проблема</a:t>
            </a:r>
            <a:endParaRPr sz="2800"/>
          </a:p>
        </p:txBody>
      </p:sp>
      <p:sp>
        <p:nvSpPr>
          <p:cNvPr id="451" name="Google Shape;451;p47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/>
          <p:nvPr/>
        </p:nvSpPr>
        <p:spPr>
          <a:xfrm>
            <a:off x="2329800" y="543094"/>
            <a:ext cx="499500" cy="50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2329800" y="1407682"/>
            <a:ext cx="499500" cy="50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58" name="Google Shape;458;p48"/>
          <p:cNvSpPr/>
          <p:nvPr/>
        </p:nvSpPr>
        <p:spPr>
          <a:xfrm>
            <a:off x="2329800" y="2272269"/>
            <a:ext cx="499500" cy="50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59" name="Google Shape;459;p48"/>
          <p:cNvSpPr/>
          <p:nvPr/>
        </p:nvSpPr>
        <p:spPr>
          <a:xfrm>
            <a:off x="2329800" y="3136856"/>
            <a:ext cx="499500" cy="50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60" name="Google Shape;460;p48"/>
          <p:cNvSpPr/>
          <p:nvPr/>
        </p:nvSpPr>
        <p:spPr>
          <a:xfrm>
            <a:off x="2329800" y="4001444"/>
            <a:ext cx="499500" cy="500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61" name="Google Shape;461;p48"/>
          <p:cNvCxnSpPr/>
          <p:nvPr/>
        </p:nvCxnSpPr>
        <p:spPr>
          <a:xfrm>
            <a:off x="2960781" y="1225376"/>
            <a:ext cx="5896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8"/>
          <p:cNvCxnSpPr/>
          <p:nvPr/>
        </p:nvCxnSpPr>
        <p:spPr>
          <a:xfrm>
            <a:off x="2960781" y="2089963"/>
            <a:ext cx="5896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48"/>
          <p:cNvCxnSpPr/>
          <p:nvPr/>
        </p:nvCxnSpPr>
        <p:spPr>
          <a:xfrm>
            <a:off x="2960781" y="2954550"/>
            <a:ext cx="5896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48"/>
          <p:cNvCxnSpPr/>
          <p:nvPr/>
        </p:nvCxnSpPr>
        <p:spPr>
          <a:xfrm>
            <a:off x="2960781" y="3819138"/>
            <a:ext cx="5896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48"/>
          <p:cNvCxnSpPr/>
          <p:nvPr/>
        </p:nvCxnSpPr>
        <p:spPr>
          <a:xfrm>
            <a:off x="2960781" y="4683725"/>
            <a:ext cx="5896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48"/>
          <p:cNvSpPr txBox="1"/>
          <p:nvPr>
            <p:ph idx="1" type="subTitle"/>
          </p:nvPr>
        </p:nvSpPr>
        <p:spPr>
          <a:xfrm>
            <a:off x="2338577" y="543094"/>
            <a:ext cx="4995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01</a:t>
            </a:r>
            <a:endParaRPr/>
          </a:p>
        </p:txBody>
      </p:sp>
      <p:sp>
        <p:nvSpPr>
          <p:cNvPr id="467" name="Google Shape;467;p48"/>
          <p:cNvSpPr txBox="1"/>
          <p:nvPr>
            <p:ph idx="5" type="subTitle"/>
          </p:nvPr>
        </p:nvSpPr>
        <p:spPr>
          <a:xfrm>
            <a:off x="2338577" y="1407682"/>
            <a:ext cx="4995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02</a:t>
            </a:r>
            <a:endParaRPr/>
          </a:p>
        </p:txBody>
      </p:sp>
      <p:sp>
        <p:nvSpPr>
          <p:cNvPr id="468" name="Google Shape;468;p48"/>
          <p:cNvSpPr txBox="1"/>
          <p:nvPr>
            <p:ph idx="2" type="subTitle"/>
          </p:nvPr>
        </p:nvSpPr>
        <p:spPr>
          <a:xfrm>
            <a:off x="2338577" y="2272269"/>
            <a:ext cx="4995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03</a:t>
            </a:r>
            <a:endParaRPr/>
          </a:p>
        </p:txBody>
      </p:sp>
      <p:sp>
        <p:nvSpPr>
          <p:cNvPr id="469" name="Google Shape;469;p48"/>
          <p:cNvSpPr txBox="1"/>
          <p:nvPr>
            <p:ph idx="6" type="subTitle"/>
          </p:nvPr>
        </p:nvSpPr>
        <p:spPr>
          <a:xfrm>
            <a:off x="2338577" y="3136856"/>
            <a:ext cx="4995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04</a:t>
            </a:r>
            <a:endParaRPr/>
          </a:p>
        </p:txBody>
      </p:sp>
      <p:sp>
        <p:nvSpPr>
          <p:cNvPr id="470" name="Google Shape;470;p48"/>
          <p:cNvSpPr txBox="1"/>
          <p:nvPr>
            <p:ph idx="3" type="subTitle"/>
          </p:nvPr>
        </p:nvSpPr>
        <p:spPr>
          <a:xfrm>
            <a:off x="2338577" y="3985047"/>
            <a:ext cx="4995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05</a:t>
            </a:r>
            <a:endParaRPr/>
          </a:p>
        </p:txBody>
      </p:sp>
      <p:sp>
        <p:nvSpPr>
          <p:cNvPr id="471" name="Google Shape;471;p48"/>
          <p:cNvSpPr txBox="1"/>
          <p:nvPr>
            <p:ph idx="7" type="subTitle"/>
          </p:nvPr>
        </p:nvSpPr>
        <p:spPr>
          <a:xfrm>
            <a:off x="2835240" y="510300"/>
            <a:ext cx="6022500" cy="5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latin typeface="Arial"/>
                <a:ea typeface="Arial"/>
                <a:cs typeface="Arial"/>
                <a:sym typeface="Arial"/>
              </a:rPr>
              <a:t>Липса на централизирана платформа за управление на учебни задачи, срокове и ангажименти.</a:t>
            </a:r>
            <a:endParaRPr/>
          </a:p>
        </p:txBody>
      </p:sp>
      <p:sp>
        <p:nvSpPr>
          <p:cNvPr id="472" name="Google Shape;472;p48"/>
          <p:cNvSpPr txBox="1"/>
          <p:nvPr>
            <p:ph idx="8" type="subTitle"/>
          </p:nvPr>
        </p:nvSpPr>
        <p:spPr>
          <a:xfrm>
            <a:off x="2835252" y="1374887"/>
            <a:ext cx="6022500" cy="5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latin typeface="Arial"/>
                <a:ea typeface="Arial"/>
                <a:cs typeface="Arial"/>
                <a:sym typeface="Arial"/>
              </a:rPr>
              <a:t>Затруднено проследяване на напредъка и активността на студентите от страна на преподавателите.</a:t>
            </a:r>
            <a:endParaRPr/>
          </a:p>
        </p:txBody>
      </p:sp>
      <p:sp>
        <p:nvSpPr>
          <p:cNvPr id="473" name="Google Shape;473;p48"/>
          <p:cNvSpPr txBox="1"/>
          <p:nvPr>
            <p:ph idx="9" type="subTitle"/>
          </p:nvPr>
        </p:nvSpPr>
        <p:spPr>
          <a:xfrm>
            <a:off x="2835252" y="2239475"/>
            <a:ext cx="5982600" cy="5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latin typeface="Arial"/>
                <a:ea typeface="Arial"/>
                <a:cs typeface="Arial"/>
                <a:sym typeface="Arial"/>
              </a:rPr>
              <a:t>Пропускане на срокове за задания и изпити от студентите поради лоша организация.</a:t>
            </a:r>
            <a:endParaRPr/>
          </a:p>
        </p:txBody>
      </p:sp>
      <p:sp>
        <p:nvSpPr>
          <p:cNvPr id="474" name="Google Shape;474;p48"/>
          <p:cNvSpPr txBox="1"/>
          <p:nvPr>
            <p:ph idx="13" type="subTitle"/>
          </p:nvPr>
        </p:nvSpPr>
        <p:spPr>
          <a:xfrm>
            <a:off x="2835252" y="3104062"/>
            <a:ext cx="5982600" cy="5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latin typeface="Arial"/>
                <a:ea typeface="Arial"/>
                <a:cs typeface="Arial"/>
                <a:sym typeface="Arial"/>
              </a:rPr>
              <a:t>Ограничена видимост върху натовареността на студентите в рамките на семестъра.</a:t>
            </a:r>
            <a:endParaRPr/>
          </a:p>
        </p:txBody>
      </p:sp>
      <p:sp>
        <p:nvSpPr>
          <p:cNvPr id="475" name="Google Shape;475;p48"/>
          <p:cNvSpPr txBox="1"/>
          <p:nvPr>
            <p:ph idx="14" type="subTitle"/>
          </p:nvPr>
        </p:nvSpPr>
        <p:spPr>
          <a:xfrm>
            <a:off x="2835252" y="3968649"/>
            <a:ext cx="6022500" cy="5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latin typeface="Arial"/>
                <a:ea typeface="Arial"/>
                <a:cs typeface="Arial"/>
                <a:sym typeface="Arial"/>
              </a:rPr>
              <a:t>Недостатъчна комуникация между студенти и преподаватели относно текущи учебни дейности.</a:t>
            </a:r>
            <a:endParaRPr/>
          </a:p>
        </p:txBody>
      </p:sp>
      <p:sp>
        <p:nvSpPr>
          <p:cNvPr id="476" name="Google Shape;476;p48"/>
          <p:cNvSpPr txBox="1"/>
          <p:nvPr>
            <p:ph type="title"/>
          </p:nvPr>
        </p:nvSpPr>
        <p:spPr>
          <a:xfrm>
            <a:off x="228600" y="39600"/>
            <a:ext cx="23325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/>
              <a:t>Основните проблеми</a:t>
            </a:r>
            <a:endParaRPr sz="3000"/>
          </a:p>
        </p:txBody>
      </p:sp>
      <p:sp>
        <p:nvSpPr>
          <p:cNvPr id="477" name="Google Shape;477;p48"/>
          <p:cNvSpPr/>
          <p:nvPr/>
        </p:nvSpPr>
        <p:spPr>
          <a:xfrm rot="188826">
            <a:off x="344658" y="1539738"/>
            <a:ext cx="1440087" cy="56205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8" name="Google Shape;478;p48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/>
          <p:nvPr/>
        </p:nvSpPr>
        <p:spPr>
          <a:xfrm>
            <a:off x="3203100" y="283989"/>
            <a:ext cx="432300" cy="41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4" name="Google Shape;484;p49"/>
          <p:cNvSpPr/>
          <p:nvPr/>
        </p:nvSpPr>
        <p:spPr>
          <a:xfrm>
            <a:off x="3203100" y="997493"/>
            <a:ext cx="432300" cy="41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5" name="Google Shape;485;p49"/>
          <p:cNvSpPr/>
          <p:nvPr/>
        </p:nvSpPr>
        <p:spPr>
          <a:xfrm>
            <a:off x="3203100" y="1710996"/>
            <a:ext cx="432300" cy="41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6" name="Google Shape;486;p49"/>
          <p:cNvSpPr/>
          <p:nvPr/>
        </p:nvSpPr>
        <p:spPr>
          <a:xfrm>
            <a:off x="3203100" y="2424500"/>
            <a:ext cx="432300" cy="41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7" name="Google Shape;487;p49"/>
          <p:cNvSpPr/>
          <p:nvPr/>
        </p:nvSpPr>
        <p:spPr>
          <a:xfrm>
            <a:off x="3203100" y="3138004"/>
            <a:ext cx="432300" cy="41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8" name="Google Shape;488;p49"/>
          <p:cNvSpPr/>
          <p:nvPr/>
        </p:nvSpPr>
        <p:spPr>
          <a:xfrm>
            <a:off x="3203100" y="3851508"/>
            <a:ext cx="432300" cy="41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89" name="Google Shape;489;p49"/>
          <p:cNvCxnSpPr/>
          <p:nvPr/>
        </p:nvCxnSpPr>
        <p:spPr>
          <a:xfrm>
            <a:off x="3749274" y="847044"/>
            <a:ext cx="5104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49"/>
          <p:cNvCxnSpPr/>
          <p:nvPr/>
        </p:nvCxnSpPr>
        <p:spPr>
          <a:xfrm>
            <a:off x="3749274" y="1560548"/>
            <a:ext cx="5104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49"/>
          <p:cNvCxnSpPr/>
          <p:nvPr/>
        </p:nvCxnSpPr>
        <p:spPr>
          <a:xfrm>
            <a:off x="3749274" y="2274051"/>
            <a:ext cx="5104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49"/>
          <p:cNvCxnSpPr/>
          <p:nvPr/>
        </p:nvCxnSpPr>
        <p:spPr>
          <a:xfrm>
            <a:off x="3749274" y="2987555"/>
            <a:ext cx="5104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49"/>
          <p:cNvCxnSpPr/>
          <p:nvPr/>
        </p:nvCxnSpPr>
        <p:spPr>
          <a:xfrm>
            <a:off x="3749274" y="3701059"/>
            <a:ext cx="5104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49"/>
          <p:cNvSpPr txBox="1"/>
          <p:nvPr>
            <p:ph idx="1" type="subTitle"/>
          </p:nvPr>
        </p:nvSpPr>
        <p:spPr>
          <a:xfrm>
            <a:off x="3210698" y="283989"/>
            <a:ext cx="432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01</a:t>
            </a:r>
            <a:endParaRPr/>
          </a:p>
        </p:txBody>
      </p:sp>
      <p:sp>
        <p:nvSpPr>
          <p:cNvPr id="495" name="Google Shape;495;p49"/>
          <p:cNvSpPr txBox="1"/>
          <p:nvPr>
            <p:ph idx="5" type="subTitle"/>
          </p:nvPr>
        </p:nvSpPr>
        <p:spPr>
          <a:xfrm>
            <a:off x="3210698" y="997493"/>
            <a:ext cx="432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02</a:t>
            </a:r>
            <a:endParaRPr/>
          </a:p>
        </p:txBody>
      </p:sp>
      <p:sp>
        <p:nvSpPr>
          <p:cNvPr id="496" name="Google Shape;496;p49"/>
          <p:cNvSpPr txBox="1"/>
          <p:nvPr>
            <p:ph idx="2" type="subTitle"/>
          </p:nvPr>
        </p:nvSpPr>
        <p:spPr>
          <a:xfrm>
            <a:off x="3210698" y="1710996"/>
            <a:ext cx="432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03</a:t>
            </a:r>
            <a:endParaRPr/>
          </a:p>
        </p:txBody>
      </p:sp>
      <p:sp>
        <p:nvSpPr>
          <p:cNvPr id="497" name="Google Shape;497;p49"/>
          <p:cNvSpPr txBox="1"/>
          <p:nvPr>
            <p:ph idx="6" type="subTitle"/>
          </p:nvPr>
        </p:nvSpPr>
        <p:spPr>
          <a:xfrm>
            <a:off x="3210698" y="2424500"/>
            <a:ext cx="432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04</a:t>
            </a:r>
            <a:endParaRPr/>
          </a:p>
        </p:txBody>
      </p:sp>
      <p:sp>
        <p:nvSpPr>
          <p:cNvPr id="498" name="Google Shape;498;p49"/>
          <p:cNvSpPr txBox="1"/>
          <p:nvPr>
            <p:ph idx="3" type="subTitle"/>
          </p:nvPr>
        </p:nvSpPr>
        <p:spPr>
          <a:xfrm>
            <a:off x="3210698" y="3124472"/>
            <a:ext cx="432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05</a:t>
            </a:r>
            <a:endParaRPr/>
          </a:p>
        </p:txBody>
      </p:sp>
      <p:sp>
        <p:nvSpPr>
          <p:cNvPr id="499" name="Google Shape;499;p49"/>
          <p:cNvSpPr txBox="1"/>
          <p:nvPr>
            <p:ph idx="4" type="subTitle"/>
          </p:nvPr>
        </p:nvSpPr>
        <p:spPr>
          <a:xfrm>
            <a:off x="3210698" y="3851508"/>
            <a:ext cx="432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06</a:t>
            </a:r>
            <a:endParaRPr/>
          </a:p>
        </p:txBody>
      </p:sp>
      <p:sp>
        <p:nvSpPr>
          <p:cNvPr id="500" name="Google Shape;500;p49"/>
          <p:cNvSpPr txBox="1"/>
          <p:nvPr>
            <p:ph idx="7" type="subTitle"/>
          </p:nvPr>
        </p:nvSpPr>
        <p:spPr>
          <a:xfrm>
            <a:off x="3640606" y="256925"/>
            <a:ext cx="52128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Регистрация и автентикация на потребители.</a:t>
            </a:r>
            <a:endParaRPr sz="1400"/>
          </a:p>
        </p:txBody>
      </p:sp>
      <p:sp>
        <p:nvSpPr>
          <p:cNvPr id="501" name="Google Shape;501;p49"/>
          <p:cNvSpPr txBox="1"/>
          <p:nvPr>
            <p:ph idx="8" type="subTitle"/>
          </p:nvPr>
        </p:nvSpPr>
        <p:spPr>
          <a:xfrm>
            <a:off x="3640606" y="970429"/>
            <a:ext cx="52128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Ролеви модел (студент, преподавател, администратор).</a:t>
            </a:r>
            <a:endParaRPr sz="1400"/>
          </a:p>
        </p:txBody>
      </p:sp>
      <p:sp>
        <p:nvSpPr>
          <p:cNvPr id="502" name="Google Shape;502;p49"/>
          <p:cNvSpPr txBox="1"/>
          <p:nvPr>
            <p:ph idx="9" type="subTitle"/>
          </p:nvPr>
        </p:nvSpPr>
        <p:spPr>
          <a:xfrm>
            <a:off x="3640606" y="1683933"/>
            <a:ext cx="52128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Създаване и управление на курсове.</a:t>
            </a:r>
            <a:endParaRPr sz="1400"/>
          </a:p>
        </p:txBody>
      </p:sp>
      <p:sp>
        <p:nvSpPr>
          <p:cNvPr id="503" name="Google Shape;503;p49"/>
          <p:cNvSpPr txBox="1"/>
          <p:nvPr>
            <p:ph idx="13" type="subTitle"/>
          </p:nvPr>
        </p:nvSpPr>
        <p:spPr>
          <a:xfrm>
            <a:off x="3640606" y="2397436"/>
            <a:ext cx="52128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Добавяне на учебни задачи и срокове.</a:t>
            </a:r>
            <a:endParaRPr sz="1400"/>
          </a:p>
        </p:txBody>
      </p:sp>
      <p:sp>
        <p:nvSpPr>
          <p:cNvPr id="504" name="Google Shape;504;p49"/>
          <p:cNvSpPr txBox="1"/>
          <p:nvPr>
            <p:ph idx="14" type="subTitle"/>
          </p:nvPr>
        </p:nvSpPr>
        <p:spPr>
          <a:xfrm>
            <a:off x="3640606" y="3110940"/>
            <a:ext cx="52749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Календар с визуализация на предстоящи ангажименти.</a:t>
            </a:r>
            <a:endParaRPr sz="1400"/>
          </a:p>
        </p:txBody>
      </p:sp>
      <p:sp>
        <p:nvSpPr>
          <p:cNvPr id="505" name="Google Shape;505;p49"/>
          <p:cNvSpPr txBox="1"/>
          <p:nvPr>
            <p:ph idx="15" type="subTitle"/>
          </p:nvPr>
        </p:nvSpPr>
        <p:spPr>
          <a:xfrm>
            <a:off x="3640606" y="3824444"/>
            <a:ext cx="52749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Основна функционалност за преглед на напредъка по задачи.</a:t>
            </a:r>
            <a:endParaRPr sz="1400"/>
          </a:p>
        </p:txBody>
      </p:sp>
      <p:sp>
        <p:nvSpPr>
          <p:cNvPr id="506" name="Google Shape;506;p49"/>
          <p:cNvSpPr txBox="1"/>
          <p:nvPr>
            <p:ph type="title"/>
          </p:nvPr>
        </p:nvSpPr>
        <p:spPr>
          <a:xfrm>
            <a:off x="228600" y="256925"/>
            <a:ext cx="29262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bg" sz="3000"/>
              <a:t>Минимални изисквания към системата</a:t>
            </a:r>
            <a:endParaRPr sz="3000"/>
          </a:p>
        </p:txBody>
      </p:sp>
      <p:sp>
        <p:nvSpPr>
          <p:cNvPr id="507" name="Google Shape;507;p49"/>
          <p:cNvSpPr/>
          <p:nvPr/>
        </p:nvSpPr>
        <p:spPr>
          <a:xfrm rot="188826">
            <a:off x="366274" y="2162996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Google Shape;508;p49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  <p:sp>
        <p:nvSpPr>
          <p:cNvPr id="509" name="Google Shape;509;p49"/>
          <p:cNvSpPr/>
          <p:nvPr/>
        </p:nvSpPr>
        <p:spPr>
          <a:xfrm>
            <a:off x="3210698" y="4441627"/>
            <a:ext cx="432300" cy="41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0" name="Google Shape;510;p49"/>
          <p:cNvSpPr txBox="1"/>
          <p:nvPr>
            <p:ph idx="4" type="subTitle"/>
          </p:nvPr>
        </p:nvSpPr>
        <p:spPr>
          <a:xfrm>
            <a:off x="3210698" y="4441627"/>
            <a:ext cx="432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07</a:t>
            </a:r>
            <a:endParaRPr/>
          </a:p>
        </p:txBody>
      </p:sp>
      <p:sp>
        <p:nvSpPr>
          <p:cNvPr id="511" name="Google Shape;511;p49"/>
          <p:cNvSpPr txBox="1"/>
          <p:nvPr>
            <p:ph idx="15" type="subTitle"/>
          </p:nvPr>
        </p:nvSpPr>
        <p:spPr>
          <a:xfrm>
            <a:off x="3637200" y="4387500"/>
            <a:ext cx="52128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Уеб-базиран достъп чрез стандартен браузър.</a:t>
            </a:r>
            <a:endParaRPr sz="1400"/>
          </a:p>
        </p:txBody>
      </p:sp>
      <p:cxnSp>
        <p:nvCxnSpPr>
          <p:cNvPr id="512" name="Google Shape;512;p49"/>
          <p:cNvCxnSpPr/>
          <p:nvPr/>
        </p:nvCxnSpPr>
        <p:spPr>
          <a:xfrm>
            <a:off x="3749274" y="4387499"/>
            <a:ext cx="5104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/>
          <p:nvPr/>
        </p:nvSpPr>
        <p:spPr>
          <a:xfrm>
            <a:off x="3219350" y="553621"/>
            <a:ext cx="431400" cy="660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8" name="Google Shape;518;p50"/>
          <p:cNvSpPr/>
          <p:nvPr/>
        </p:nvSpPr>
        <p:spPr>
          <a:xfrm>
            <a:off x="3219350" y="1695729"/>
            <a:ext cx="431400" cy="660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9" name="Google Shape;519;p50"/>
          <p:cNvSpPr/>
          <p:nvPr/>
        </p:nvSpPr>
        <p:spPr>
          <a:xfrm>
            <a:off x="3219350" y="2837837"/>
            <a:ext cx="431400" cy="660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20" name="Google Shape;520;p50"/>
          <p:cNvSpPr/>
          <p:nvPr/>
        </p:nvSpPr>
        <p:spPr>
          <a:xfrm>
            <a:off x="3219350" y="3979946"/>
            <a:ext cx="431400" cy="660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521" name="Google Shape;521;p50"/>
          <p:cNvCxnSpPr/>
          <p:nvPr/>
        </p:nvCxnSpPr>
        <p:spPr>
          <a:xfrm>
            <a:off x="3764352" y="1454905"/>
            <a:ext cx="5093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50"/>
          <p:cNvCxnSpPr/>
          <p:nvPr/>
        </p:nvCxnSpPr>
        <p:spPr>
          <a:xfrm>
            <a:off x="3764352" y="2597014"/>
            <a:ext cx="5093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50"/>
          <p:cNvCxnSpPr/>
          <p:nvPr/>
        </p:nvCxnSpPr>
        <p:spPr>
          <a:xfrm>
            <a:off x="3764352" y="3739122"/>
            <a:ext cx="5093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50"/>
          <p:cNvSpPr txBox="1"/>
          <p:nvPr>
            <p:ph idx="1" type="subTitle"/>
          </p:nvPr>
        </p:nvSpPr>
        <p:spPr>
          <a:xfrm>
            <a:off x="3226931" y="553621"/>
            <a:ext cx="4314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01</a:t>
            </a:r>
            <a:endParaRPr/>
          </a:p>
        </p:txBody>
      </p:sp>
      <p:sp>
        <p:nvSpPr>
          <p:cNvPr id="525" name="Google Shape;525;p50"/>
          <p:cNvSpPr txBox="1"/>
          <p:nvPr>
            <p:ph idx="5" type="subTitle"/>
          </p:nvPr>
        </p:nvSpPr>
        <p:spPr>
          <a:xfrm>
            <a:off x="3226931" y="1695729"/>
            <a:ext cx="4314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02</a:t>
            </a:r>
            <a:endParaRPr/>
          </a:p>
        </p:txBody>
      </p:sp>
      <p:sp>
        <p:nvSpPr>
          <p:cNvPr id="526" name="Google Shape;526;p50"/>
          <p:cNvSpPr txBox="1"/>
          <p:nvPr>
            <p:ph idx="2" type="subTitle"/>
          </p:nvPr>
        </p:nvSpPr>
        <p:spPr>
          <a:xfrm>
            <a:off x="3226931" y="2837837"/>
            <a:ext cx="4314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03</a:t>
            </a:r>
            <a:endParaRPr/>
          </a:p>
        </p:txBody>
      </p:sp>
      <p:sp>
        <p:nvSpPr>
          <p:cNvPr id="527" name="Google Shape;527;p50"/>
          <p:cNvSpPr txBox="1"/>
          <p:nvPr>
            <p:ph idx="6" type="subTitle"/>
          </p:nvPr>
        </p:nvSpPr>
        <p:spPr>
          <a:xfrm>
            <a:off x="3226931" y="3979946"/>
            <a:ext cx="4314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04</a:t>
            </a:r>
            <a:endParaRPr/>
          </a:p>
        </p:txBody>
      </p:sp>
      <p:sp>
        <p:nvSpPr>
          <p:cNvPr id="528" name="Google Shape;528;p50"/>
          <p:cNvSpPr txBox="1"/>
          <p:nvPr>
            <p:ph idx="7" type="subTitle"/>
          </p:nvPr>
        </p:nvSpPr>
        <p:spPr>
          <a:xfrm>
            <a:off x="3655917" y="510300"/>
            <a:ext cx="5201700" cy="7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Проектът ще бъде разработен като прототип/минимално жизнеспособен продукт (MVP).</a:t>
            </a:r>
            <a:endParaRPr sz="1400"/>
          </a:p>
        </p:txBody>
      </p:sp>
      <p:sp>
        <p:nvSpPr>
          <p:cNvPr id="529" name="Google Shape;529;p50"/>
          <p:cNvSpPr txBox="1"/>
          <p:nvPr>
            <p:ph idx="8" type="subTitle"/>
          </p:nvPr>
        </p:nvSpPr>
        <p:spPr>
          <a:xfrm>
            <a:off x="3655917" y="1652408"/>
            <a:ext cx="5201700" cy="7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Реалната интеграция с външни системи може да бъде симулирана.</a:t>
            </a:r>
            <a:endParaRPr sz="1400"/>
          </a:p>
        </p:txBody>
      </p:sp>
      <p:sp>
        <p:nvSpPr>
          <p:cNvPr id="530" name="Google Shape;530;p50"/>
          <p:cNvSpPr txBox="1"/>
          <p:nvPr>
            <p:ph idx="9" type="subTitle"/>
          </p:nvPr>
        </p:nvSpPr>
        <p:spPr>
          <a:xfrm>
            <a:off x="3655927" y="2794525"/>
            <a:ext cx="5201700" cy="7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Системата ще бъде предназначена за академична демонстрация и обучение.</a:t>
            </a:r>
            <a:endParaRPr sz="1400"/>
          </a:p>
        </p:txBody>
      </p:sp>
      <p:sp>
        <p:nvSpPr>
          <p:cNvPr id="531" name="Google Shape;531;p50"/>
          <p:cNvSpPr txBox="1"/>
          <p:nvPr>
            <p:ph idx="13" type="subTitle"/>
          </p:nvPr>
        </p:nvSpPr>
        <p:spPr>
          <a:xfrm>
            <a:off x="3655917" y="3936625"/>
            <a:ext cx="5201700" cy="7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Arial"/>
                <a:ea typeface="Arial"/>
                <a:cs typeface="Arial"/>
                <a:sym typeface="Arial"/>
              </a:rPr>
              <a:t>Разработката ще бъде извършена от екип от 2-3 души в рамките на учебния семестър.</a:t>
            </a:r>
            <a:endParaRPr sz="1400"/>
          </a:p>
        </p:txBody>
      </p:sp>
      <p:sp>
        <p:nvSpPr>
          <p:cNvPr id="532" name="Google Shape;532;p50"/>
          <p:cNvSpPr txBox="1"/>
          <p:nvPr>
            <p:ph type="title"/>
          </p:nvPr>
        </p:nvSpPr>
        <p:spPr>
          <a:xfrm>
            <a:off x="228600" y="256925"/>
            <a:ext cx="29262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bg" sz="3000"/>
              <a:t>Ограничения и допускания</a:t>
            </a:r>
            <a:endParaRPr b="0"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 rot="188826">
            <a:off x="303724" y="144943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4" name="Google Shape;534;p50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/>
          <p:nvPr/>
        </p:nvSpPr>
        <p:spPr>
          <a:xfrm>
            <a:off x="228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228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1" name="Google Shape;541;p51"/>
          <p:cNvSpPr/>
          <p:nvPr/>
        </p:nvSpPr>
        <p:spPr>
          <a:xfrm>
            <a:off x="6084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2" name="Google Shape;542;p51"/>
          <p:cNvSpPr/>
          <p:nvPr/>
        </p:nvSpPr>
        <p:spPr>
          <a:xfrm>
            <a:off x="6084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3" name="Google Shape;543;p51"/>
          <p:cNvSpPr/>
          <p:nvPr/>
        </p:nvSpPr>
        <p:spPr>
          <a:xfrm>
            <a:off x="315867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4" name="Google Shape;544;p51"/>
          <p:cNvSpPr/>
          <p:nvPr/>
        </p:nvSpPr>
        <p:spPr>
          <a:xfrm>
            <a:off x="315865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5" name="Google Shape;545;p51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Nunito Sans Medium"/>
                <a:ea typeface="Nunito Sans Medium"/>
                <a:cs typeface="Nunito Sans Medium"/>
                <a:sym typeface="Nunito Sans Medium"/>
              </a:rPr>
              <a:t>Студенти</a:t>
            </a:r>
            <a:endParaRPr sz="1400"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546" name="Google Shape;546;p51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Nunito Sans Medium"/>
                <a:ea typeface="Nunito Sans Medium"/>
                <a:cs typeface="Nunito Sans Medium"/>
                <a:sym typeface="Nunito Sans Medium"/>
              </a:rPr>
              <a:t>Преподаватели</a:t>
            </a:r>
            <a:endParaRPr sz="1400"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547" name="Google Shape;547;p51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latin typeface="Nunito Sans Medium"/>
                <a:ea typeface="Nunito Sans Medium"/>
                <a:cs typeface="Nunito Sans Medium"/>
                <a:sym typeface="Nunito Sans Medium"/>
              </a:rPr>
              <a:t>Администратори</a:t>
            </a:r>
            <a:endParaRPr sz="1400"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548" name="Google Shape;548;p51"/>
          <p:cNvSpPr txBox="1"/>
          <p:nvPr>
            <p:ph idx="4" type="body"/>
          </p:nvPr>
        </p:nvSpPr>
        <p:spPr>
          <a:xfrm>
            <a:off x="228600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latin typeface="Nunito Sans SemiBold"/>
                <a:ea typeface="Nunito Sans SemiBold"/>
                <a:cs typeface="Nunito Sans SemiBold"/>
                <a:sym typeface="Nunito Sans SemiBold"/>
              </a:rPr>
              <a:t>Системата е </a:t>
            </a:r>
            <a:r>
              <a:rPr lang="bg" sz="1300">
                <a:latin typeface="Nunito Sans SemiBold"/>
                <a:ea typeface="Nunito Sans SemiBold"/>
                <a:cs typeface="Nunito Sans SemiBold"/>
                <a:sym typeface="Nunito Sans SemiBold"/>
              </a:rPr>
              <a:t>удобна</a:t>
            </a:r>
            <a:r>
              <a:rPr lang="bg" sz="1300">
                <a:latin typeface="Nunito Sans SemiBold"/>
                <a:ea typeface="Nunito Sans SemiBold"/>
                <a:cs typeface="Nunito Sans SemiBold"/>
                <a:sym typeface="Nunito Sans SemiBold"/>
              </a:rPr>
              <a:t> за навигиране</a:t>
            </a:r>
            <a:r>
              <a:rPr lang="bg" sz="1300">
                <a:latin typeface="Nunito Sans SemiBold"/>
                <a:ea typeface="Nunito Sans SemiBold"/>
                <a:cs typeface="Nunito Sans SemiBold"/>
                <a:sym typeface="Nunito Sans SemiBold"/>
              </a:rPr>
              <a:t> на срокове спрямо задачи и изпити.</a:t>
            </a:r>
            <a:endParaRPr sz="1300"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49" name="Google Shape;549;p51"/>
          <p:cNvSpPr txBox="1"/>
          <p:nvPr>
            <p:ph idx="5" type="body"/>
          </p:nvPr>
        </p:nvSpPr>
        <p:spPr>
          <a:xfrm>
            <a:off x="3156613" y="29767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bg" sz="1300">
                <a:latin typeface="Nunito Sans SemiBold"/>
                <a:ea typeface="Nunito Sans SemiBold"/>
                <a:cs typeface="Nunito Sans SemiBold"/>
                <a:sym typeface="Nunito Sans SemiBold"/>
              </a:rPr>
              <a:t>Системата може да създава и управлява на учебни дейности и да следи напредъка на студентите.</a:t>
            </a:r>
            <a:endParaRPr sz="1300"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50" name="Google Shape;550;p51"/>
          <p:cNvSpPr txBox="1"/>
          <p:nvPr>
            <p:ph idx="6" type="body"/>
          </p:nvPr>
        </p:nvSpPr>
        <p:spPr>
          <a:xfrm>
            <a:off x="6084638" y="29767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bg" sz="1400">
                <a:latin typeface="Nunito Sans Medium"/>
                <a:ea typeface="Nunito Sans Medium"/>
                <a:cs typeface="Nunito Sans Medium"/>
                <a:sym typeface="Nunito Sans Medium"/>
              </a:rPr>
              <a:t>Системата предоставя данни за състоянието й съответно и за учебните дейности.</a:t>
            </a:r>
            <a:endParaRPr sz="1400"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551" name="Google Shape;551;p51"/>
          <p:cNvSpPr txBox="1"/>
          <p:nvPr>
            <p:ph type="title"/>
          </p:nvPr>
        </p:nvSpPr>
        <p:spPr>
          <a:xfrm>
            <a:off x="228600" y="256925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bg">
                <a:latin typeface="Poppins Medium"/>
                <a:ea typeface="Poppins Medium"/>
                <a:cs typeface="Poppins Medium"/>
                <a:sym typeface="Poppins Medium"/>
              </a:rPr>
              <a:t>За какви потребители е предназначена тази система?</a:t>
            </a:r>
            <a:endParaRPr b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552" name="Google Shape;552;p51"/>
          <p:cNvGrpSpPr/>
          <p:nvPr/>
        </p:nvGrpSpPr>
        <p:grpSpPr>
          <a:xfrm>
            <a:off x="7510402" y="1463468"/>
            <a:ext cx="791090" cy="860886"/>
            <a:chOff x="6219513" y="1474206"/>
            <a:chExt cx="890968" cy="969576"/>
          </a:xfrm>
        </p:grpSpPr>
        <p:sp>
          <p:nvSpPr>
            <p:cNvPr id="553" name="Google Shape;553;p51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4" name="Google Shape;554;p51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5" name="Google Shape;555;p51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56" name="Google Shape;556;p51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"/>
          <p:cNvSpPr/>
          <p:nvPr/>
        </p:nvSpPr>
        <p:spPr>
          <a:xfrm>
            <a:off x="3174868" y="565925"/>
            <a:ext cx="820200" cy="854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00325" lIns="100325" spcFirstLastPara="1" rIns="100325" wrap="square" tIns="100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7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62" name="Google Shape;562;p52"/>
          <p:cNvSpPr/>
          <p:nvPr/>
        </p:nvSpPr>
        <p:spPr>
          <a:xfrm>
            <a:off x="3174874" y="2042350"/>
            <a:ext cx="820200" cy="854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00325" lIns="100325" spcFirstLastPara="1" rIns="100325" wrap="square" tIns="100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7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63" name="Google Shape;563;p52"/>
          <p:cNvSpPr/>
          <p:nvPr/>
        </p:nvSpPr>
        <p:spPr>
          <a:xfrm>
            <a:off x="3195119" y="3518775"/>
            <a:ext cx="779700" cy="854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00325" lIns="100325" spcFirstLastPara="1" rIns="100325" wrap="square" tIns="100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7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564" name="Google Shape;564;p52"/>
          <p:cNvCxnSpPr/>
          <p:nvPr/>
        </p:nvCxnSpPr>
        <p:spPr>
          <a:xfrm flipH="1" rot="10800000">
            <a:off x="4153300" y="1308775"/>
            <a:ext cx="4252800" cy="2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52"/>
          <p:cNvCxnSpPr/>
          <p:nvPr/>
        </p:nvCxnSpPr>
        <p:spPr>
          <a:xfrm flipH="1" rot="10800000">
            <a:off x="4202550" y="3207475"/>
            <a:ext cx="4651200" cy="13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2"/>
          <p:cNvCxnSpPr/>
          <p:nvPr/>
        </p:nvCxnSpPr>
        <p:spPr>
          <a:xfrm>
            <a:off x="4300075" y="4675475"/>
            <a:ext cx="4553400" cy="8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52"/>
          <p:cNvSpPr txBox="1"/>
          <p:nvPr>
            <p:ph idx="1" type="subTitle"/>
          </p:nvPr>
        </p:nvSpPr>
        <p:spPr>
          <a:xfrm>
            <a:off x="3259925" y="565925"/>
            <a:ext cx="650100" cy="854100"/>
          </a:xfrm>
          <a:prstGeom prst="rect">
            <a:avLst/>
          </a:prstGeom>
        </p:spPr>
        <p:txBody>
          <a:bodyPr anchorCtr="0" anchor="ctr" bIns="100325" lIns="100325" spcFirstLastPara="1" rIns="100325" wrap="square" tIns="100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01</a:t>
            </a:r>
            <a:endParaRPr sz="1800"/>
          </a:p>
        </p:txBody>
      </p:sp>
      <p:sp>
        <p:nvSpPr>
          <p:cNvPr id="568" name="Google Shape;568;p52"/>
          <p:cNvSpPr txBox="1"/>
          <p:nvPr>
            <p:ph idx="5" type="subTitle"/>
          </p:nvPr>
        </p:nvSpPr>
        <p:spPr>
          <a:xfrm>
            <a:off x="3235475" y="2042350"/>
            <a:ext cx="699000" cy="854100"/>
          </a:xfrm>
          <a:prstGeom prst="rect">
            <a:avLst/>
          </a:prstGeom>
        </p:spPr>
        <p:txBody>
          <a:bodyPr anchorCtr="0" anchor="ctr" bIns="100325" lIns="100325" spcFirstLastPara="1" rIns="100325" wrap="square" tIns="100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02</a:t>
            </a:r>
            <a:endParaRPr sz="1800"/>
          </a:p>
        </p:txBody>
      </p:sp>
      <p:sp>
        <p:nvSpPr>
          <p:cNvPr id="569" name="Google Shape;569;p52"/>
          <p:cNvSpPr txBox="1"/>
          <p:nvPr>
            <p:ph idx="2" type="subTitle"/>
          </p:nvPr>
        </p:nvSpPr>
        <p:spPr>
          <a:xfrm>
            <a:off x="3259775" y="3518775"/>
            <a:ext cx="650100" cy="854100"/>
          </a:xfrm>
          <a:prstGeom prst="rect">
            <a:avLst/>
          </a:prstGeom>
        </p:spPr>
        <p:txBody>
          <a:bodyPr anchorCtr="0" anchor="ctr" bIns="100325" lIns="100325" spcFirstLastPara="1" rIns="100325" wrap="square" tIns="100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03</a:t>
            </a:r>
            <a:endParaRPr sz="1800"/>
          </a:p>
        </p:txBody>
      </p:sp>
      <p:sp>
        <p:nvSpPr>
          <p:cNvPr id="570" name="Google Shape;570;p52"/>
          <p:cNvSpPr txBox="1"/>
          <p:nvPr>
            <p:ph idx="7" type="subTitle"/>
          </p:nvPr>
        </p:nvSpPr>
        <p:spPr>
          <a:xfrm>
            <a:off x="4113175" y="510300"/>
            <a:ext cx="4740300" cy="965700"/>
          </a:xfrm>
          <a:prstGeom prst="rect">
            <a:avLst/>
          </a:prstGeom>
        </p:spPr>
        <p:txBody>
          <a:bodyPr anchorCtr="0" anchor="ctr" bIns="100325" lIns="100325" spcFirstLastPara="1" rIns="100325" wrap="square" tIns="100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536">
                <a:latin typeface="Arial"/>
                <a:ea typeface="Arial"/>
                <a:cs typeface="Arial"/>
                <a:sym typeface="Arial"/>
              </a:rPr>
              <a:t>Ръководител на проекта (Project Manager) </a:t>
            </a:r>
            <a:endParaRPr sz="1536"/>
          </a:p>
        </p:txBody>
      </p:sp>
      <p:sp>
        <p:nvSpPr>
          <p:cNvPr id="571" name="Google Shape;571;p52"/>
          <p:cNvSpPr txBox="1"/>
          <p:nvPr>
            <p:ph idx="8" type="subTitle"/>
          </p:nvPr>
        </p:nvSpPr>
        <p:spPr>
          <a:xfrm>
            <a:off x="4153301" y="1914700"/>
            <a:ext cx="4875900" cy="1109400"/>
          </a:xfrm>
          <a:prstGeom prst="rect">
            <a:avLst/>
          </a:prstGeom>
        </p:spPr>
        <p:txBody>
          <a:bodyPr anchorCtr="0" anchor="ctr" bIns="100325" lIns="100325" spcFirstLastPara="1" rIns="100325" wrap="square" tIns="100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536">
                <a:latin typeface="Arial"/>
                <a:ea typeface="Arial"/>
                <a:cs typeface="Arial"/>
                <a:sym typeface="Arial"/>
              </a:rPr>
              <a:t>Софтуерен разработчик (Developer) - двама/трима  </a:t>
            </a:r>
            <a:endParaRPr sz="1536"/>
          </a:p>
        </p:txBody>
      </p:sp>
      <p:sp>
        <p:nvSpPr>
          <p:cNvPr id="572" name="Google Shape;572;p52"/>
          <p:cNvSpPr txBox="1"/>
          <p:nvPr>
            <p:ph idx="9" type="subTitle"/>
          </p:nvPr>
        </p:nvSpPr>
        <p:spPr>
          <a:xfrm>
            <a:off x="4153299" y="3462775"/>
            <a:ext cx="4700100" cy="965700"/>
          </a:xfrm>
          <a:prstGeom prst="rect">
            <a:avLst/>
          </a:prstGeom>
        </p:spPr>
        <p:txBody>
          <a:bodyPr anchorCtr="0" anchor="ctr" bIns="100325" lIns="100325" spcFirstLastPara="1" rIns="100325" wrap="square" tIns="100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536">
                <a:latin typeface="Arial"/>
                <a:ea typeface="Arial"/>
                <a:cs typeface="Arial"/>
                <a:sym typeface="Arial"/>
              </a:rPr>
              <a:t>Анализатор / Тестер (Business Analyst / QA)</a:t>
            </a:r>
            <a:endParaRPr sz="1536"/>
          </a:p>
        </p:txBody>
      </p:sp>
      <p:sp>
        <p:nvSpPr>
          <p:cNvPr id="573" name="Google Shape;573;p52"/>
          <p:cNvSpPr txBox="1"/>
          <p:nvPr>
            <p:ph type="title"/>
          </p:nvPr>
        </p:nvSpPr>
        <p:spPr>
          <a:xfrm>
            <a:off x="90450" y="228600"/>
            <a:ext cx="2926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Екип и организационна структура</a:t>
            </a:r>
            <a:endParaRPr/>
          </a:p>
        </p:txBody>
      </p:sp>
      <p:sp>
        <p:nvSpPr>
          <p:cNvPr id="574" name="Google Shape;574;p52"/>
          <p:cNvSpPr/>
          <p:nvPr/>
        </p:nvSpPr>
        <p:spPr>
          <a:xfrm rot="188826">
            <a:off x="228749" y="169453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5" name="Google Shape;575;p52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Meet the team</a:t>
            </a:r>
            <a:endParaRPr/>
          </a:p>
        </p:txBody>
      </p:sp>
      <p:pic>
        <p:nvPicPr>
          <p:cNvPr id="581" name="Google Shape;581;p53" title="imag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302" r="9310" t="0"/>
          <a:stretch/>
        </p:blipFill>
        <p:spPr>
          <a:xfrm>
            <a:off x="3377406" y="908875"/>
            <a:ext cx="5029800" cy="3274500"/>
          </a:xfrm>
          <a:prstGeom prst="roundRect">
            <a:avLst>
              <a:gd fmla="val 16667" name="adj"/>
            </a:avLst>
          </a:prstGeom>
        </p:spPr>
      </p:pic>
      <p:pic>
        <p:nvPicPr>
          <p:cNvPr id="582" name="Google Shape;582;p53" title="images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32689" r="909" t="0"/>
          <a:stretch/>
        </p:blipFill>
        <p:spPr>
          <a:xfrm>
            <a:off x="593194" y="844200"/>
            <a:ext cx="1629000" cy="1321500"/>
          </a:xfrm>
          <a:prstGeom prst="roundRect">
            <a:avLst>
              <a:gd fmla="val 16667" name="adj"/>
            </a:avLst>
          </a:prstGeom>
        </p:spPr>
      </p:pic>
      <p:sp>
        <p:nvSpPr>
          <p:cNvPr id="583" name="Google Shape;583;p53"/>
          <p:cNvSpPr txBox="1"/>
          <p:nvPr>
            <p:ph idx="1" type="subTitle"/>
          </p:nvPr>
        </p:nvSpPr>
        <p:spPr>
          <a:xfrm>
            <a:off x="5030425" y="4183275"/>
            <a:ext cx="2031900" cy="257100"/>
          </a:xfrm>
          <a:prstGeom prst="rect">
            <a:avLst/>
          </a:prstGeom>
        </p:spPr>
        <p:txBody>
          <a:bodyPr anchorCtr="0" anchor="b" bIns="100400" lIns="100400" spcFirstLastPara="1" rIns="100400" wrap="square" tIns="100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/>
              <a:t>Никола Иванов</a:t>
            </a:r>
            <a:endParaRPr sz="1400"/>
          </a:p>
        </p:txBody>
      </p:sp>
      <p:sp>
        <p:nvSpPr>
          <p:cNvPr id="584" name="Google Shape;584;p53"/>
          <p:cNvSpPr txBox="1"/>
          <p:nvPr>
            <p:ph idx="6" type="subTitle"/>
          </p:nvPr>
        </p:nvSpPr>
        <p:spPr>
          <a:xfrm>
            <a:off x="5168400" y="4258926"/>
            <a:ext cx="1641900" cy="714900"/>
          </a:xfrm>
          <a:prstGeom prst="rect">
            <a:avLst/>
          </a:prstGeom>
        </p:spPr>
        <p:txBody>
          <a:bodyPr anchorCtr="0" anchor="t" bIns="100400" lIns="100400" spcFirstLastPara="1" rIns="100400" wrap="square" tIns="100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098">
                <a:latin typeface="Arial"/>
                <a:ea typeface="Arial"/>
                <a:cs typeface="Arial"/>
                <a:sym typeface="Arial"/>
              </a:rPr>
              <a:t>Софтуерен разработчик(1) + (2) + Ръководител на проект</a:t>
            </a:r>
            <a:endParaRPr sz="1098"/>
          </a:p>
        </p:txBody>
      </p:sp>
      <p:sp>
        <p:nvSpPr>
          <p:cNvPr id="585" name="Google Shape;585;p53"/>
          <p:cNvSpPr txBox="1"/>
          <p:nvPr>
            <p:ph idx="7" type="subTitle"/>
          </p:nvPr>
        </p:nvSpPr>
        <p:spPr>
          <a:xfrm>
            <a:off x="488500" y="2108750"/>
            <a:ext cx="2031900" cy="311400"/>
          </a:xfrm>
          <a:prstGeom prst="rect">
            <a:avLst/>
          </a:prstGeom>
        </p:spPr>
        <p:txBody>
          <a:bodyPr anchorCtr="0" anchor="b" bIns="108050" lIns="108050" spcFirstLastPara="1" rIns="108050" wrap="square" tIns="108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/>
              <a:t>Александър Стоянов</a:t>
            </a:r>
            <a:endParaRPr sz="1200"/>
          </a:p>
        </p:txBody>
      </p:sp>
      <p:sp>
        <p:nvSpPr>
          <p:cNvPr id="586" name="Google Shape;586;p53"/>
          <p:cNvSpPr txBox="1"/>
          <p:nvPr>
            <p:ph idx="8" type="subTitle"/>
          </p:nvPr>
        </p:nvSpPr>
        <p:spPr>
          <a:xfrm>
            <a:off x="488500" y="2251811"/>
            <a:ext cx="2031900" cy="276600"/>
          </a:xfrm>
          <a:prstGeom prst="rect">
            <a:avLst/>
          </a:prstGeom>
        </p:spPr>
        <p:txBody>
          <a:bodyPr anchorCtr="0" anchor="t" bIns="108050" lIns="108050" spcFirstLastPara="1" rIns="108050" wrap="square" tIns="108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945">
                <a:latin typeface="Arial"/>
                <a:ea typeface="Arial"/>
                <a:cs typeface="Arial"/>
                <a:sym typeface="Arial"/>
              </a:rPr>
              <a:t>Анализатор / Тестер (Business Analyst / QA) + Псевдо разработчик</a:t>
            </a:r>
            <a:endParaRPr b="1" sz="94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4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81"/>
          </a:p>
        </p:txBody>
      </p:sp>
      <p:sp>
        <p:nvSpPr>
          <p:cNvPr id="587" name="Google Shape;587;p53"/>
          <p:cNvSpPr txBox="1"/>
          <p:nvPr>
            <p:ph idx="19" type="subTitle"/>
          </p:nvPr>
        </p:nvSpPr>
        <p:spPr>
          <a:xfrm>
            <a:off x="593194" y="4197268"/>
            <a:ext cx="1629000" cy="276600"/>
          </a:xfrm>
          <a:prstGeom prst="rect">
            <a:avLst/>
          </a:prstGeom>
        </p:spPr>
        <p:txBody>
          <a:bodyPr anchorCtr="0" anchor="b" bIns="108050" lIns="108050" spcFirstLastPara="1" rIns="108050" wrap="square" tIns="108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063"/>
              <a:t>Йордан Топов</a:t>
            </a:r>
            <a:endParaRPr sz="1063"/>
          </a:p>
        </p:txBody>
      </p:sp>
      <p:pic>
        <p:nvPicPr>
          <p:cNvPr id="588" name="Google Shape;588;p53" title="Screenshot_20260112_175411_LinkedIn.jpg"/>
          <p:cNvPicPr preferRelativeResize="0"/>
          <p:nvPr>
            <p:ph idx="20" type="pic"/>
          </p:nvPr>
        </p:nvPicPr>
        <p:blipFill rotWithShape="1">
          <a:blip r:embed="rId5">
            <a:alphaModFix/>
          </a:blip>
          <a:srcRect b="10961" l="0" r="0" t="10961"/>
          <a:stretch/>
        </p:blipFill>
        <p:spPr>
          <a:xfrm>
            <a:off x="593194" y="2848049"/>
            <a:ext cx="1629000" cy="1321500"/>
          </a:xfrm>
          <a:prstGeom prst="roundRect">
            <a:avLst>
              <a:gd fmla="val 16667" name="adj"/>
            </a:avLst>
          </a:prstGeom>
        </p:spPr>
      </p:pic>
      <p:sp>
        <p:nvSpPr>
          <p:cNvPr id="589" name="Google Shape;589;p53"/>
          <p:cNvSpPr txBox="1"/>
          <p:nvPr>
            <p:ph idx="26" type="subTitle"/>
          </p:nvPr>
        </p:nvSpPr>
        <p:spPr>
          <a:xfrm>
            <a:off x="593194" y="4432324"/>
            <a:ext cx="1629000" cy="368100"/>
          </a:xfrm>
          <a:prstGeom prst="rect">
            <a:avLst/>
          </a:prstGeom>
        </p:spPr>
        <p:txBody>
          <a:bodyPr anchorCtr="0" anchor="t" bIns="108050" lIns="108050" spcFirstLastPara="1" rIns="108050" wrap="square" tIns="108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063"/>
              <a:t>Софтуерен</a:t>
            </a:r>
            <a:endParaRPr sz="106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063"/>
              <a:t>разработчик(3)</a:t>
            </a:r>
            <a:endParaRPr sz="1063"/>
          </a:p>
        </p:txBody>
      </p:sp>
      <p:grpSp>
        <p:nvGrpSpPr>
          <p:cNvPr id="590" name="Google Shape;590;p53"/>
          <p:cNvGrpSpPr/>
          <p:nvPr/>
        </p:nvGrpSpPr>
        <p:grpSpPr>
          <a:xfrm>
            <a:off x="3042713" y="380063"/>
            <a:ext cx="543525" cy="265250"/>
            <a:chOff x="3195113" y="380063"/>
            <a:chExt cx="543525" cy="265250"/>
          </a:xfrm>
        </p:grpSpPr>
        <p:cxnSp>
          <p:nvCxnSpPr>
            <p:cNvPr id="591" name="Google Shape;591;p53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53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53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4" name="Google Shape;594;p53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Confidential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